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8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1C2D"/>
    <a:srgbClr val="A50021"/>
    <a:srgbClr val="99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1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919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69029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127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8739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00874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081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8442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981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7371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57200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92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5EAF69-6980-4E00-93F0-550725781036}" type="datetimeFigureOut">
              <a:rPr lang="en-US" smtClean="0"/>
              <a:t>9/23/2020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57344B-44CE-4978-BCCA-4A44FD2E3E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8505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hms.harvard.edu/departments/ombuds-office" TargetMode="Externa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university_ombudsman@harvard.edu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581891" cy="6858000"/>
          </a:xfrm>
          <a:prstGeom prst="rect">
            <a:avLst/>
          </a:prstGeom>
          <a:solidFill>
            <a:srgbClr val="A51C2D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81889" y="6350396"/>
            <a:ext cx="11623758" cy="512618"/>
          </a:xfrm>
          <a:prstGeom prst="rect">
            <a:avLst/>
          </a:prstGeom>
          <a:solidFill>
            <a:srgbClr val="A51C2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txBody>
          <a:bodyPr rtlCol="0" anchor="ctr"/>
          <a:lstStyle/>
          <a:p>
            <a:r>
              <a:rPr lang="en-US" dirty="0">
                <a:solidFill>
                  <a:schemeClr val="bg1"/>
                </a:solidFill>
              </a:rPr>
              <a:t>            Web: ombudsman.harvard.edu              Tel: 617-634-9826              Email: university_ombudsman@harvard.edu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7152" y="887108"/>
            <a:ext cx="55273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latin typeface="+mj-lt"/>
                <a:cs typeface="Arial" panose="020B0604020202020204" pitchFamily="34" charset="0"/>
              </a:rPr>
              <a:t>University Ombudsman Office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083188" y="2779759"/>
            <a:ext cx="4135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/>
              <a:t>A Confidential Resource for Problem Resolution</a:t>
            </a:r>
          </a:p>
        </p:txBody>
      </p:sp>
      <p:pic>
        <p:nvPicPr>
          <p:cNvPr id="3" name="Picture 2" descr="Photo of fountain in Radcliffe Yard,  Harvard University, Cambridge, MA&#10;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551377" y="1176742"/>
            <a:ext cx="5661356" cy="4246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4372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581891" cy="6858000"/>
          </a:xfrm>
          <a:prstGeom prst="rect">
            <a:avLst/>
          </a:prstGeom>
          <a:solidFill>
            <a:srgbClr val="A51C2D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581890" y="6345383"/>
            <a:ext cx="11610110" cy="512618"/>
          </a:xfrm>
          <a:prstGeom prst="rect">
            <a:avLst/>
          </a:prstGeom>
          <a:solidFill>
            <a:srgbClr val="A51C2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txBody>
          <a:bodyPr rtlCol="0" anchor="ctr"/>
          <a:lstStyle/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187572"/>
            <a:ext cx="10515600" cy="2173888"/>
          </a:xfrm>
        </p:spPr>
        <p:txBody>
          <a:bodyPr/>
          <a:lstStyle/>
          <a:p>
            <a:pPr algn="ctr"/>
            <a:r>
              <a:rPr lang="en-US" dirty="0"/>
              <a:t>University Ombudsman Office</a:t>
            </a:r>
            <a:br>
              <a:rPr lang="en-US" dirty="0"/>
            </a:br>
            <a:r>
              <a:rPr lang="en-US" sz="2400" b="1" i="1" dirty="0"/>
              <a:t>A Confidential Resource for Problem Resolution</a:t>
            </a:r>
            <a:endParaRPr lang="en-US" sz="2000" b="1" i="1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2317945" y="2318129"/>
            <a:ext cx="8184337" cy="2636669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3600" dirty="0"/>
              <a:t>The University Ombudsman Office is an independent, neutral and confidential place for visitors to discuss their academic and workplace issues and concerns.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D19FB20-0A1E-4200-92D5-90B4BB66051B}"/>
              </a:ext>
            </a:extLst>
          </p:cNvPr>
          <p:cNvSpPr txBox="1"/>
          <p:nvPr/>
        </p:nvSpPr>
        <p:spPr>
          <a:xfrm>
            <a:off x="1173332" y="6417026"/>
            <a:ext cx="104367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Web: ombudsman.Harvard.edu              Tel: 617-634-9826            Email: university_ombudsman@harvard.edu</a:t>
            </a:r>
          </a:p>
        </p:txBody>
      </p:sp>
    </p:spTree>
    <p:extLst>
      <p:ext uri="{BB962C8B-B14F-4D97-AF65-F5344CB8AC3E}">
        <p14:creationId xmlns:p14="http://schemas.microsoft.com/office/powerpoint/2010/main" val="28766802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838200" y="400636"/>
            <a:ext cx="10515600" cy="817106"/>
          </a:xfrm>
        </p:spPr>
        <p:txBody>
          <a:bodyPr>
            <a:normAutofit/>
          </a:bodyPr>
          <a:lstStyle/>
          <a:p>
            <a:pPr algn="ctr"/>
            <a:r>
              <a:rPr lang="en-US" sz="3600" dirty="0"/>
              <a:t>    University Ombudsman Office</a:t>
            </a:r>
          </a:p>
        </p:txBody>
      </p:sp>
      <p:sp>
        <p:nvSpPr>
          <p:cNvPr id="6" name="Rectangle 5"/>
          <p:cNvSpPr/>
          <p:nvPr/>
        </p:nvSpPr>
        <p:spPr>
          <a:xfrm>
            <a:off x="0" y="0"/>
            <a:ext cx="581891" cy="6858000"/>
          </a:xfrm>
          <a:prstGeom prst="rect">
            <a:avLst/>
          </a:prstGeom>
          <a:solidFill>
            <a:srgbClr val="A51C2D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581890" y="6345383"/>
            <a:ext cx="11610110" cy="512618"/>
          </a:xfrm>
          <a:prstGeom prst="rect">
            <a:avLst/>
          </a:prstGeom>
          <a:solidFill>
            <a:srgbClr val="A51C2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txBody>
          <a:bodyPr rtlCol="0" anchor="ctr"/>
          <a:lstStyle/>
          <a:p>
            <a:r>
              <a:rPr lang="en-US" dirty="0">
                <a:solidFill>
                  <a:schemeClr val="bg1"/>
                </a:solidFill>
              </a:rPr>
              <a:t>         Web: ombudsman.Harvard.edu               Tel: 617-634-9826            Email: university_ombudsman@harvard.edu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5B16B1A-F673-4D97-B6B8-EB6DED2BAD2C}"/>
              </a:ext>
            </a:extLst>
          </p:cNvPr>
          <p:cNvSpPr/>
          <p:nvPr/>
        </p:nvSpPr>
        <p:spPr>
          <a:xfrm>
            <a:off x="900613" y="1328425"/>
            <a:ext cx="10390774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How can we help you?</a:t>
            </a:r>
          </a:p>
          <a:p>
            <a:pPr algn="ctr"/>
            <a:endParaRPr lang="en-US" sz="1100" dirty="0"/>
          </a:p>
          <a:p>
            <a:endParaRPr lang="en-US" sz="8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The Ombudsman can help you assess a difficult situation, clarify interests, priorities or goals, and explore strategies, options and resources for resolving a concern.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i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Our office is informal and neutral, assures confidentiality, and is independent of University administration.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800" i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i="1" dirty="0"/>
              <a:t>Speaking with the Ombudsman is confidential and off-record. Each visitor decides the next steps. </a:t>
            </a:r>
          </a:p>
        </p:txBody>
      </p:sp>
    </p:spTree>
    <p:extLst>
      <p:ext uri="{BB962C8B-B14F-4D97-AF65-F5344CB8AC3E}">
        <p14:creationId xmlns:p14="http://schemas.microsoft.com/office/powerpoint/2010/main" val="11033019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716441" y="182492"/>
            <a:ext cx="10515600" cy="865074"/>
          </a:xfrm>
        </p:spPr>
        <p:txBody>
          <a:bodyPr>
            <a:normAutofit/>
          </a:bodyPr>
          <a:lstStyle/>
          <a:p>
            <a:pPr algn="ctr"/>
            <a:r>
              <a:rPr lang="en-US" sz="4000" dirty="0"/>
              <a:t>The University Ombudsman Office Can Help!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831850" y="1340529"/>
            <a:ext cx="10860040" cy="45690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581891" cy="6858000"/>
          </a:xfrm>
          <a:prstGeom prst="rect">
            <a:avLst/>
          </a:prstGeom>
          <a:solidFill>
            <a:srgbClr val="A51C2D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581890" y="6345382"/>
            <a:ext cx="11610110" cy="512618"/>
          </a:xfrm>
          <a:prstGeom prst="rect">
            <a:avLst/>
          </a:prstGeom>
          <a:solidFill>
            <a:srgbClr val="A51C2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txBody>
          <a:bodyPr rtlCol="0" anchor="ctr"/>
          <a:lstStyle/>
          <a:p>
            <a:pPr algn="ctr" defTabSz="457200">
              <a:defRPr/>
            </a:pPr>
            <a:endParaRPr lang="en-US" dirty="0">
              <a:solidFill>
                <a:schemeClr val="bg1"/>
              </a:solidFill>
            </a:endParaRPr>
          </a:p>
          <a:p>
            <a:pPr algn="ctr" defTabSz="457200">
              <a:defRPr/>
            </a:pPr>
            <a:r>
              <a:rPr lang="en-US" dirty="0">
                <a:solidFill>
                  <a:schemeClr val="bg1"/>
                </a:solidFill>
              </a:rPr>
              <a:t>Web: ombudsman.Harvard.edu            Tel: 617-634-9826            Email: university_ombudsman@harvard.edu</a:t>
            </a:r>
          </a:p>
          <a:p>
            <a:pPr marL="0" marR="0" lvl="0" indent="0" algn="ct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B32FCF5-C1F8-4D6C-8718-F411A44AE2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220326"/>
              </p:ext>
            </p:extLst>
          </p:nvPr>
        </p:nvGraphicFramePr>
        <p:xfrm>
          <a:off x="831850" y="1303298"/>
          <a:ext cx="10860041" cy="4569031"/>
        </p:xfrm>
        <a:graphic>
          <a:graphicData uri="http://schemas.openxmlformats.org/drawingml/2006/table">
            <a:tbl>
              <a:tblPr/>
              <a:tblGrid>
                <a:gridCol w="3441171">
                  <a:extLst>
                    <a:ext uri="{9D8B030D-6E8A-4147-A177-3AD203B41FA5}">
                      <a16:colId xmlns:a16="http://schemas.microsoft.com/office/drawing/2014/main" val="943001763"/>
                    </a:ext>
                  </a:extLst>
                </a:gridCol>
                <a:gridCol w="7418870">
                  <a:extLst>
                    <a:ext uri="{9D8B030D-6E8A-4147-A177-3AD203B41FA5}">
                      <a16:colId xmlns:a16="http://schemas.microsoft.com/office/drawing/2014/main" val="3876231013"/>
                    </a:ext>
                  </a:extLst>
                </a:gridCol>
              </a:tblGrid>
              <a:tr h="654482">
                <a:tc>
                  <a:txBody>
                    <a:bodyPr/>
                    <a:lstStyle/>
                    <a:p>
                      <a:pPr fontAlgn="t"/>
                      <a:r>
                        <a:rPr lang="en-US" sz="1800" b="1" dirty="0">
                          <a:effectLst/>
                          <a:latin typeface="+mn-lt"/>
                        </a:rPr>
                        <a:t>Career Management</a:t>
                      </a:r>
                      <a:endParaRPr lang="en-US" sz="1800" b="0" dirty="0">
                        <a:effectLst/>
                        <a:latin typeface="+mn-lt"/>
                      </a:endParaRP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>
                          <a:effectLst/>
                          <a:latin typeface="+mn-lt"/>
                        </a:rPr>
                        <a:t>Promotion; performance management; end of appointment; layoff; reorganization; uncollegial environment; overwork; compensation; benefits</a:t>
                      </a: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903613"/>
                  </a:ext>
                </a:extLst>
              </a:tr>
              <a:tr h="654482">
                <a:tc>
                  <a:txBody>
                    <a:bodyPr/>
                    <a:lstStyle/>
                    <a:p>
                      <a:pPr fontAlgn="t"/>
                      <a:r>
                        <a:rPr lang="en-US" sz="1800" b="1" dirty="0">
                          <a:effectLst/>
                          <a:latin typeface="+mn-lt"/>
                        </a:rPr>
                        <a:t>Work Relationships</a:t>
                      </a:r>
                      <a:endParaRPr lang="en-US" sz="1800" b="0" dirty="0">
                        <a:effectLst/>
                        <a:latin typeface="+mn-lt"/>
                      </a:endParaRP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>
                          <a:effectLst/>
                          <a:latin typeface="+mn-lt"/>
                        </a:rPr>
                        <a:t>Conflict with colleague, manager, or advisor; difficult staff; inappropriate or disrespectful behavior; abuse of power; bullying</a:t>
                      </a: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174893"/>
                  </a:ext>
                </a:extLst>
              </a:tr>
              <a:tr h="590895">
                <a:tc>
                  <a:txBody>
                    <a:bodyPr/>
                    <a:lstStyle/>
                    <a:p>
                      <a:pPr fontAlgn="t"/>
                      <a:r>
                        <a:rPr lang="en-US" sz="1800" b="1">
                          <a:effectLst/>
                          <a:latin typeface="+mn-lt"/>
                        </a:rPr>
                        <a:t>Research Concerns</a:t>
                      </a:r>
                      <a:endParaRPr lang="en-US" sz="1800" b="0">
                        <a:effectLst/>
                        <a:latin typeface="+mn-lt"/>
                      </a:endParaRP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dirty="0">
                          <a:effectLst/>
                          <a:latin typeface="+mn-lt"/>
                        </a:rPr>
                        <a:t>Authorship; unethical behavior; research misconduct; conflict of interest; time commitment; compliance</a:t>
                      </a: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0705209"/>
                  </a:ext>
                </a:extLst>
              </a:tr>
              <a:tr h="654482">
                <a:tc>
                  <a:txBody>
                    <a:bodyPr/>
                    <a:lstStyle/>
                    <a:p>
                      <a:pPr fontAlgn="t"/>
                      <a:r>
                        <a:rPr lang="en-US" sz="1800" b="1">
                          <a:effectLst/>
                          <a:latin typeface="+mn-lt"/>
                        </a:rPr>
                        <a:t>Policies &amp; Requirements</a:t>
                      </a:r>
                      <a:endParaRPr lang="en-US" sz="1800" b="0">
                        <a:effectLst/>
                        <a:latin typeface="+mn-lt"/>
                      </a:endParaRP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dirty="0">
                          <a:effectLst/>
                          <a:latin typeface="+mn-lt"/>
                        </a:rPr>
                        <a:t>Academic and employment guidelines; disciplinary process and rulings; grievance and complaint procedures</a:t>
                      </a: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701446"/>
                  </a:ext>
                </a:extLst>
              </a:tr>
              <a:tr h="590895">
                <a:tc>
                  <a:txBody>
                    <a:bodyPr/>
                    <a:lstStyle/>
                    <a:p>
                      <a:pPr fontAlgn="t"/>
                      <a:r>
                        <a:rPr lang="en-US" sz="1800" b="1">
                          <a:effectLst/>
                          <a:latin typeface="+mn-lt"/>
                        </a:rPr>
                        <a:t>Illness, Disability</a:t>
                      </a:r>
                      <a:endParaRPr lang="en-US" sz="1800" b="0">
                        <a:effectLst/>
                        <a:latin typeface="+mn-lt"/>
                      </a:endParaRP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dirty="0">
                          <a:effectLst/>
                          <a:latin typeface="+mn-lt"/>
                        </a:rPr>
                        <a:t>Disability services; accommodation requests; disability plans; leave options; internal and outside resources</a:t>
                      </a: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325467"/>
                  </a:ext>
                </a:extLst>
              </a:tr>
              <a:tr h="458139">
                <a:tc>
                  <a:txBody>
                    <a:bodyPr/>
                    <a:lstStyle/>
                    <a:p>
                      <a:pPr fontAlgn="t"/>
                      <a:r>
                        <a:rPr lang="en-US" sz="1800" b="1">
                          <a:effectLst/>
                          <a:latin typeface="+mn-lt"/>
                        </a:rPr>
                        <a:t>Title IX, Sexual Harassment</a:t>
                      </a:r>
                      <a:endParaRPr lang="en-US" sz="1800" b="0">
                        <a:effectLst/>
                        <a:latin typeface="+mn-lt"/>
                      </a:endParaRP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>
                          <a:effectLst/>
                          <a:latin typeface="+mn-lt"/>
                        </a:rPr>
                        <a:t>Unwelcome, inappropriate behavior; inappropriate relationships</a:t>
                      </a: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09410748"/>
                  </a:ext>
                </a:extLst>
              </a:tr>
              <a:tr h="458139">
                <a:tc>
                  <a:txBody>
                    <a:bodyPr/>
                    <a:lstStyle/>
                    <a:p>
                      <a:pPr fontAlgn="t"/>
                      <a:r>
                        <a:rPr lang="en-US" sz="1800" b="1">
                          <a:effectLst/>
                          <a:latin typeface="+mn-lt"/>
                        </a:rPr>
                        <a:t>Discrimination</a:t>
                      </a:r>
                      <a:endParaRPr lang="en-US" sz="1800" b="0">
                        <a:effectLst/>
                        <a:latin typeface="+mn-lt"/>
                      </a:endParaRP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>
                          <a:effectLst/>
                          <a:latin typeface="+mn-lt"/>
                        </a:rPr>
                        <a:t>Experience of bias in work and academic environments</a:t>
                      </a: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7757379"/>
                  </a:ext>
                </a:extLst>
              </a:tr>
              <a:tr h="458139">
                <a:tc>
                  <a:txBody>
                    <a:bodyPr/>
                    <a:lstStyle/>
                    <a:p>
                      <a:pPr fontAlgn="t"/>
                      <a:r>
                        <a:rPr lang="en-US" sz="1800" b="1">
                          <a:effectLst/>
                          <a:latin typeface="+mn-lt"/>
                        </a:rPr>
                        <a:t>Other Concerns</a:t>
                      </a:r>
                      <a:endParaRPr lang="en-US" sz="1800" b="0">
                        <a:effectLst/>
                        <a:latin typeface="+mn-lt"/>
                      </a:endParaRP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US" sz="1800" dirty="0">
                          <a:effectLst/>
                          <a:latin typeface="+mn-lt"/>
                        </a:rPr>
                        <a:t>Parking; housing; University services; financial aid; community safety</a:t>
                      </a:r>
                    </a:p>
                  </a:txBody>
                  <a:tcPr marL="66944" marR="66944" marT="33472" marB="33472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04587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61664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822037" y="1623344"/>
            <a:ext cx="11129815" cy="1015663"/>
          </a:xfrm>
        </p:spPr>
        <p:txBody>
          <a:bodyPr>
            <a:normAutofit/>
          </a:bodyPr>
          <a:lstStyle/>
          <a:p>
            <a:pPr algn="ctr"/>
            <a:r>
              <a:rPr lang="en-US" sz="2800" i="1" dirty="0">
                <a:latin typeface="+mn-lt"/>
              </a:rPr>
              <a:t>The University Ombudsman Office serves all members of the Harvard community, including</a:t>
            </a:r>
            <a:r>
              <a:rPr lang="en-US" sz="2400" i="1" dirty="0">
                <a:latin typeface="+mn-lt"/>
              </a:rPr>
              <a:t>: </a:t>
            </a:r>
            <a:endParaRPr lang="en-US" sz="4000" i="1" dirty="0">
              <a:latin typeface="+mn-lt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1514256" y="2900728"/>
            <a:ext cx="4679271" cy="2168213"/>
          </a:xfrm>
        </p:spPr>
        <p:txBody>
          <a:bodyPr>
            <a:normAutofit/>
          </a:bodyPr>
          <a:lstStyle/>
          <a:p>
            <a:r>
              <a:rPr lang="en-US" dirty="0"/>
              <a:t>Faculty</a:t>
            </a:r>
          </a:p>
          <a:p>
            <a:r>
              <a:rPr lang="en-US" dirty="0"/>
              <a:t>Staff</a:t>
            </a:r>
          </a:p>
          <a:p>
            <a:r>
              <a:rPr lang="en-US" dirty="0"/>
              <a:t>Graduate Students</a:t>
            </a:r>
          </a:p>
          <a:p>
            <a:r>
              <a:rPr lang="en-US" dirty="0"/>
              <a:t>Undergraduate Students</a:t>
            </a:r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>
          <a:xfrm>
            <a:off x="6096000" y="3069148"/>
            <a:ext cx="5181600" cy="1999793"/>
          </a:xfrm>
        </p:spPr>
        <p:txBody>
          <a:bodyPr>
            <a:normAutofit/>
          </a:bodyPr>
          <a:lstStyle/>
          <a:p>
            <a:r>
              <a:rPr lang="en-US" dirty="0"/>
              <a:t>Fellows</a:t>
            </a:r>
          </a:p>
          <a:p>
            <a:r>
              <a:rPr lang="en-US" dirty="0"/>
              <a:t>Teaching Assistants</a:t>
            </a:r>
          </a:p>
          <a:p>
            <a:r>
              <a:rPr lang="en-US" dirty="0"/>
              <a:t>Retirees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581891" cy="6858000"/>
          </a:xfrm>
          <a:prstGeom prst="rect">
            <a:avLst/>
          </a:prstGeom>
          <a:solidFill>
            <a:srgbClr val="A51C2D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81890" y="6345383"/>
            <a:ext cx="11610110" cy="512618"/>
          </a:xfrm>
          <a:prstGeom prst="rect">
            <a:avLst/>
          </a:prstGeom>
          <a:solidFill>
            <a:srgbClr val="A51C2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txBody>
          <a:bodyPr rtlCol="0" anchor="ctr"/>
          <a:lstStyle/>
          <a:p>
            <a:r>
              <a:rPr lang="en-US" dirty="0">
                <a:solidFill>
                  <a:schemeClr val="bg1"/>
                </a:solidFill>
              </a:rPr>
              <a:t>      Web: ombudsman.Harvard.edu                  Tel: 617-634-9826                 Email: university_ombudsman@harvard.edu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C33CD95-6C80-47A3-B8A4-2184A3FDCCD3}"/>
              </a:ext>
            </a:extLst>
          </p:cNvPr>
          <p:cNvSpPr/>
          <p:nvPr/>
        </p:nvSpPr>
        <p:spPr>
          <a:xfrm>
            <a:off x="1145306" y="5163960"/>
            <a:ext cx="10515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Members of the Longwood campus have a dedicated Ombuds Office, serving HMS, HSDM, HSPH and affiliated hospitals. Please visit </a:t>
            </a:r>
            <a:r>
              <a:rPr lang="en-US" u="sng" dirty="0">
                <a:hlinkClick r:id="rId2"/>
              </a:rPr>
              <a:t>hms.harvard.edu/departments/</a:t>
            </a:r>
            <a:r>
              <a:rPr lang="en-US" dirty="0">
                <a:hlinkClick r:id="rId2"/>
              </a:rPr>
              <a:t>ombuds-office</a:t>
            </a:r>
            <a:r>
              <a:rPr lang="en-US" dirty="0"/>
              <a:t> for more information.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F0EEDE8-CAF9-4DCE-AA9A-304945F20F2F}"/>
              </a:ext>
            </a:extLst>
          </p:cNvPr>
          <p:cNvSpPr txBox="1"/>
          <p:nvPr/>
        </p:nvSpPr>
        <p:spPr>
          <a:xfrm>
            <a:off x="2991775" y="310718"/>
            <a:ext cx="64035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latin typeface="+mj-lt"/>
              </a:rPr>
              <a:t>University Ombudsman Office</a:t>
            </a:r>
          </a:p>
          <a:p>
            <a:pPr algn="ctr"/>
            <a:r>
              <a:rPr lang="en-US" sz="2400" dirty="0"/>
              <a:t>Who do we serve?</a:t>
            </a:r>
            <a:endParaRPr lang="en-U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584109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020389" y="1017005"/>
            <a:ext cx="4680615" cy="1868749"/>
          </a:xfrm>
        </p:spPr>
        <p:txBody>
          <a:bodyPr>
            <a:normAutofit/>
          </a:bodyPr>
          <a:lstStyle/>
          <a:p>
            <a:r>
              <a:rPr lang="en-US" dirty="0"/>
              <a:t>The University Ombudsman Office is here for you. Contact us to make an appointment.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1020389" y="3254756"/>
            <a:ext cx="4106200" cy="2117593"/>
          </a:xfrm>
        </p:spPr>
        <p:txBody>
          <a:bodyPr/>
          <a:lstStyle/>
          <a:p>
            <a:endParaRPr lang="en-US" dirty="0"/>
          </a:p>
          <a:p>
            <a:r>
              <a:rPr lang="en-US" sz="2000" dirty="0"/>
              <a:t>Email: </a:t>
            </a:r>
            <a:r>
              <a:rPr lang="en-US" sz="2000" dirty="0">
                <a:hlinkClick r:id="rId2"/>
              </a:rPr>
              <a:t>university_ombudsman@harvard.edu</a:t>
            </a:r>
            <a:endParaRPr lang="en-US" sz="2000" dirty="0"/>
          </a:p>
          <a:p>
            <a:endParaRPr lang="en-US" sz="800" dirty="0"/>
          </a:p>
          <a:p>
            <a:r>
              <a:rPr lang="en-US" sz="2000" dirty="0"/>
              <a:t>Tel: 617-634-9826</a:t>
            </a:r>
          </a:p>
          <a:p>
            <a:endParaRPr lang="en-US" sz="2000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581891" cy="6858000"/>
          </a:xfrm>
          <a:prstGeom prst="rect">
            <a:avLst/>
          </a:prstGeom>
          <a:solidFill>
            <a:srgbClr val="A51C2D"/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581890" y="6345383"/>
            <a:ext cx="11610110" cy="512618"/>
          </a:xfrm>
          <a:prstGeom prst="rect">
            <a:avLst/>
          </a:prstGeom>
          <a:solidFill>
            <a:srgbClr val="A51C2D"/>
          </a:solidFill>
          <a:ln w="9525" cap="flat" cmpd="sng" algn="ctr">
            <a:solidFill>
              <a:srgbClr val="4F81BD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  <a:softEdge rad="31750"/>
          </a:effectLst>
        </p:spPr>
        <p:txBody>
          <a:bodyPr rtlCol="0" anchor="ctr"/>
          <a:lstStyle/>
          <a:p>
            <a:r>
              <a:rPr lang="en-US" dirty="0">
                <a:solidFill>
                  <a:schemeClr val="bg1"/>
                </a:solidFill>
              </a:rPr>
              <a:t>       Web: ombudsman.Harvard.edu                  Tel: 617-634-9826             Email: university_ombudsman@harvard.edu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49803" y="5714771"/>
            <a:ext cx="163773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Credit: Brooks Kraft</a:t>
            </a:r>
          </a:p>
        </p:txBody>
      </p:sp>
      <p:pic>
        <p:nvPicPr>
          <p:cNvPr id="13" name="Picture Placeholder 12" descr="A close up of a flower&#10;&#10;Description automatically generated">
            <a:extLst>
              <a:ext uri="{FF2B5EF4-FFF2-40B4-BE49-F238E27FC236}">
                <a16:creationId xmlns:a16="http://schemas.microsoft.com/office/drawing/2014/main" id="{363B50C4-52AE-4153-9453-3376122A9795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81" t="2239" r="23333" b="571"/>
          <a:stretch/>
        </p:blipFill>
        <p:spPr>
          <a:xfrm>
            <a:off x="6391469" y="638944"/>
            <a:ext cx="4258334" cy="5192690"/>
          </a:xfrm>
        </p:spPr>
      </p:pic>
    </p:spTree>
    <p:extLst>
      <p:ext uri="{BB962C8B-B14F-4D97-AF65-F5344CB8AC3E}">
        <p14:creationId xmlns:p14="http://schemas.microsoft.com/office/powerpoint/2010/main" val="2585737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mbudsman2020 (002)  -  Read-Only" id="{F58930E1-8F28-4AAD-96DC-B0A881B69A40}" vid="{06D4B6EB-BBCF-4C94-867F-57A91EAA16F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1522</TotalTime>
  <Words>476</Words>
  <Application>Microsoft Office PowerPoint</Application>
  <PresentationFormat>Widescreen</PresentationFormat>
  <Paragraphs>54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PowerPoint Presentation</vt:lpstr>
      <vt:lpstr>University Ombudsman Office A Confidential Resource for Problem Resolution</vt:lpstr>
      <vt:lpstr>    University Ombudsman Office</vt:lpstr>
      <vt:lpstr>The University Ombudsman Office Can Help!</vt:lpstr>
      <vt:lpstr>The University Ombudsman Office serves all members of the Harvard community, including: </vt:lpstr>
      <vt:lpstr>The University Ombudsman Office is here for you. Contact us to make an appointment.</vt:lpstr>
    </vt:vector>
  </TitlesOfParts>
  <Company>HLS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Martin, Kara</dc:creator>
  <cp:lastModifiedBy>Kargere, Stephen</cp:lastModifiedBy>
  <cp:revision>17</cp:revision>
  <dcterms:created xsi:type="dcterms:W3CDTF">2020-07-29T16:13:32Z</dcterms:created>
  <dcterms:modified xsi:type="dcterms:W3CDTF">2020-09-23T17:57:19Z</dcterms:modified>
</cp:coreProperties>
</file>